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3" r:id="rId3"/>
    <p:sldId id="263" r:id="rId4"/>
    <p:sldId id="285" r:id="rId5"/>
    <p:sldId id="265" r:id="rId6"/>
    <p:sldId id="280" r:id="rId7"/>
    <p:sldId id="286" r:id="rId8"/>
    <p:sldId id="284" r:id="rId9"/>
    <p:sldId id="287" r:id="rId10"/>
  </p:sldIdLst>
  <p:sldSz cx="9144000" cy="6858000" type="screen4x3"/>
  <p:notesSz cx="6797675" cy="987425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31C3-9AE6-48F2-8255-0935764EDB51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51084-318A-4798-9432-A3AE4DE74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5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85B6-8BB5-B241-AFA6-EEBA3AB289C1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ABDA-8C11-0441-B671-89BD498AB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7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ABDA-8C11-0441-B671-89BD498AB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ct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</a:lvl1pPr>
          </a:lstStyle>
          <a:p>
            <a:r>
              <a:rPr lang="en-GB" smtClean="0"/>
              <a:t>Drag picture to placeholder or click icon to add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/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415" y="438155"/>
            <a:ext cx="6542521" cy="701714"/>
          </a:xfrm>
          <a:solidFill>
            <a:srgbClr val="0070C0">
              <a:alpha val="70000"/>
            </a:srgbClr>
          </a:solidFill>
        </p:spPr>
        <p:txBody>
          <a:bodyPr>
            <a:normAutofit/>
          </a:bodyPr>
          <a:lstStyle>
            <a:lvl1pPr algn="l">
              <a:defRPr sz="2000" b="1" baseline="0">
                <a:latin typeface="Gotham Rounded Book" pitchFamily="50" charset="0"/>
              </a:defRPr>
            </a:lvl1pPr>
          </a:lstStyle>
          <a:p>
            <a:r>
              <a:rPr lang="en-GB" smtClean="0"/>
              <a:t>Click to edit Master title style</a:t>
            </a:r>
            <a:br>
              <a:rPr lang="en-GB" smtClean="0"/>
            </a:br>
            <a:r>
              <a:rPr lang="en-GB" smtClean="0"/>
              <a:t>jhgjg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Gotham Rounded Book" pitchFamily="50" charset="0"/>
              </a:defRPr>
            </a:lvl1pPr>
            <a:lvl2pPr>
              <a:defRPr baseline="0">
                <a:latin typeface="Gotham Rounded Book" pitchFamily="50" charset="0"/>
              </a:defRPr>
            </a:lvl2pPr>
            <a:lvl3pPr>
              <a:defRPr baseline="0">
                <a:latin typeface="Gotham Rounded Book" pitchFamily="50" charset="0"/>
              </a:defRPr>
            </a:lvl3pPr>
            <a:lvl4pPr>
              <a:defRPr baseline="0">
                <a:latin typeface="Gotham Rounded Book" pitchFamily="50" charset="0"/>
              </a:defRPr>
            </a:lvl4pPr>
            <a:lvl5pPr>
              <a:defRPr baseline="0">
                <a:latin typeface="Gotham Rounded Book" pitchFamily="50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pic>
        <p:nvPicPr>
          <p:cNvPr id="1028" name="Picture 2" descr="WJEC_Logo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" descr="header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</a:lvl1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</a:lvl1pPr>
          </a:lstStyle>
          <a:p>
            <a:r>
              <a:rPr lang="en-GB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</a:lvl1pPr>
          </a:lstStyle>
          <a:p>
            <a:r>
              <a:rPr lang="en-GB" smtClean="0"/>
              <a:t>Drag picture to placeholder or click icon to add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0F93C26-03F0-AF4B-96A5-67E22BD8D2C9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4A90B6F-46D3-B64A-A810-9C47573820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ransition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ultart/5218612411" TargetMode="External"/><Relationship Id="rId2" Type="http://schemas.openxmlformats.org/officeDocument/2006/relationships/hyperlink" Target="https://www.flickr.com/photos/oddsock/1009435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%22Girl_with_a_Pearl_Earring%22_(after_Jan_Vermeer)_by_Lawrence_Saint.jpg" TargetMode="External"/><Relationship Id="rId5" Type="http://schemas.openxmlformats.org/officeDocument/2006/relationships/hyperlink" Target="http://www.alamy.com/stock-photo-a-section-from-artist-roy-lichtensteins-m-maybe-a-girls-picture-dated-25771467.html?pv=1&amp;stamp=2&amp;imageid=1B769094-DA01-4F5D-AEBA-CA6D1E1964FE&amp;p=4996&amp;n=0&amp;orientation=0&amp;pn=1&amp;searchtype=0&amp;IsFromSearch=1&amp;srch=foo%3dbar%26st%3d0%26pn%3d1%26ps%3d90%26sortby%3d2%26resultview%3dsortbyPopular%26npgs%3d6%26qt%3dRoy%2520Lichtenstein%26qt_raw%3dRoy%2520Lichtenstein%26lic%3d3%26mr%3d0%26pr%3d0%26ot%3d0%26creative%3d%26ag%3d0%26hc%3d0%26pc%3d%26blackwhite%3d%26cutout%3d%26tbar%3d1%26et%3d0x000000000000000000000%26vp%3d0%26loc%3d0%26imgt%3d0%26dtfr%3d%26dtto%3d%26size%3d0xFF%26archive%3d1%26groupid%3d66067%26pseudoid%3d66067%26a%3d%26cdid%3d%26cdsrt%3d%26name%3d%26qn%3d%26apalib%3d0%26apalic%3d%26lightbox%3d%26gname%3d%26gtype%3d%26xstx%3d0%26simid%3d%26saveQry%3d%26editorial%3d%26nu%3d%26t%3d%26edoptin%3d%26bespoke%3d2%26customgeoip%3dGB%26apaid%3d%7bFC58E343-E506-441B-9600-AC0C3BBCEA12%7d%26custspecid%3dCE45138C-537A-4A4A-8E95-77BA5F0805F4%26cap%3d1%26cbstore%3d1" TargetMode="External"/><Relationship Id="rId4" Type="http://schemas.openxmlformats.org/officeDocument/2006/relationships/hyperlink" Target="http://agnes-cecile.deviantart.com/art/antimonocromatismo-788950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 b="1" smtClean="0"/>
              <a:t>Roy Lichtenstein</a:t>
            </a:r>
            <a:br>
              <a:rPr lang="x-none" b="1" smtClean="0"/>
            </a:br>
            <a:r>
              <a:rPr lang="x-none" b="1" smtClean="0"/>
              <a:t>Blwyddyn 10 </a:t>
            </a:r>
          </a:p>
        </p:txBody>
      </p:sp>
    </p:spTree>
    <p:extLst>
      <p:ext uri="{BB962C8B-B14F-4D97-AF65-F5344CB8AC3E}">
        <p14:creationId xmlns:p14="http://schemas.microsoft.com/office/powerpoint/2010/main" val="27173447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415" y="438155"/>
            <a:ext cx="6542521" cy="927182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x-none" b="1" smtClean="0"/>
              <a:t>Ysgogiad – Pa rai o'r portreadau hyn sy'n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x-none" b="1" smtClean="0"/>
              <a:t>Gelf Bop?</a:t>
            </a:r>
            <a:r>
              <a:rPr lang="x-none" b="0" smtClean="0"/>
              <a:t> </a:t>
            </a:r>
            <a:r>
              <a:rPr lang="x-none" b="1" smtClean="0"/>
              <a:t>Pam?</a:t>
            </a:r>
            <a:r>
              <a:rPr lang="x-none" b="0" smtClean="0"/>
              <a:t> </a:t>
            </a:r>
            <a:r>
              <a:rPr lang="x-none" b="1" smtClean="0"/>
              <a:t>Pa nodweddion gallwch chi eu gweld?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endParaRPr lang="en-GB" dirty="0"/>
          </a:p>
        </p:txBody>
      </p:sp>
      <p:pic>
        <p:nvPicPr>
          <p:cNvPr id="6" name="Picture 7" descr="roy_may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664352" y="4245489"/>
            <a:ext cx="2573186" cy="245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0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91615" y="1899496"/>
            <a:ext cx="2319336" cy="23251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03" y="4924692"/>
            <a:ext cx="2902606" cy="172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09" y="1975419"/>
            <a:ext cx="1967433" cy="2173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359" y="2066616"/>
            <a:ext cx="523390" cy="366126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mtClean="0"/>
              <a:t>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011" y="2051896"/>
            <a:ext cx="472078" cy="366126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/>
              <a:t>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1503" y="4458358"/>
            <a:ext cx="560896" cy="366126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/>
              <a:t>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2937" y="4458358"/>
            <a:ext cx="508759" cy="366126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/>
              <a:t>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84959" y="1463064"/>
            <a:ext cx="22111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b="1" smtClean="0">
                <a:solidFill>
                  <a:srgbClr val="FF0000"/>
                </a:solidFill>
                <a:latin typeface="Gotham Rounded Book" pitchFamily="50" charset="0"/>
              </a:rPr>
              <a:t>Trafodwch mewn grwpiau – sawl un o'r lluniau hyn sy'n Gelf Bop? Pam rydych chi'n credu eu bod nhw'n Gelf Bop?</a:t>
            </a:r>
          </a:p>
        </p:txBody>
      </p:sp>
    </p:spTree>
    <p:extLst>
      <p:ext uri="{BB962C8B-B14F-4D97-AF65-F5344CB8AC3E}">
        <p14:creationId xmlns:p14="http://schemas.microsoft.com/office/powerpoint/2010/main" val="33680461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0396"/>
            <a:ext cx="8229600" cy="3915767"/>
          </a:xfrm>
        </p:spPr>
        <p:txBody>
          <a:bodyPr>
            <a:normAutofit/>
          </a:bodyPr>
          <a:lstStyle/>
          <a:p>
            <a:pPr marL="0" indent="0">
              <a:buNone/>
              <a:defRPr b="0" i="0"/>
            </a:pPr>
            <a:r>
              <a:rPr lang="x-none" sz="3200" smtClean="0"/>
              <a:t>Rydym ni'n dysgu...</a:t>
            </a:r>
          </a:p>
          <a:p>
            <a:pPr marL="0" indent="0">
              <a:buNone/>
              <a:defRPr b="0" i="0"/>
            </a:pPr>
            <a:r>
              <a:rPr lang="x-none" sz="3200" b="0" smtClean="0"/>
              <a:t>Sut i </a:t>
            </a:r>
            <a:r>
              <a:rPr lang="x-none" sz="3200" b="1" smtClean="0"/>
              <a:t>greu</a:t>
            </a:r>
            <a:r>
              <a:rPr lang="x-none" sz="3200" b="0" smtClean="0"/>
              <a:t> hunanbortread gan ddefnyddio arddull Roy Lichtenstein drwy </a:t>
            </a:r>
            <a:r>
              <a:rPr lang="x-none" sz="3200" b="1" smtClean="0"/>
              <a:t>alw i gof</a:t>
            </a:r>
            <a:r>
              <a:rPr lang="x-none" sz="3200" b="0" smtClean="0"/>
              <a:t> a </a:t>
            </a:r>
            <a:r>
              <a:rPr lang="x-none" sz="3200" b="1" smtClean="0"/>
              <a:t>chynnwys </a:t>
            </a:r>
            <a:r>
              <a:rPr lang="x-none" sz="3200" b="0" smtClean="0"/>
              <a:t>rhai o nodweddion allweddol ei waith yn ein gwaith ein hunain.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Amcan Dysgu</a:t>
            </a:r>
          </a:p>
        </p:txBody>
      </p:sp>
    </p:spTree>
    <p:extLst>
      <p:ext uri="{BB962C8B-B14F-4D97-AF65-F5344CB8AC3E}">
        <p14:creationId xmlns:p14="http://schemas.microsoft.com/office/powerpoint/2010/main" val="36895800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Meini Prawf Llwyddiant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8784" y="2276247"/>
            <a:ext cx="2888778" cy="4524315"/>
          </a:xfrm>
          <a:ln w="25400" cap="flat" algn="ctr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  <a:defRPr b="0" i="0"/>
            </a:pPr>
            <a:r>
              <a:rPr lang="x-none" b="0" smtClean="0">
                <a:solidFill>
                  <a:srgbClr val="FF0000"/>
                </a:solidFill>
              </a:rPr>
              <a:t>Bydd </a:t>
            </a:r>
            <a:r>
              <a:rPr lang="x-none" b="1" smtClean="0">
                <a:solidFill>
                  <a:srgbClr val="FF0000"/>
                </a:solidFill>
              </a:rPr>
              <a:t>rhai</a:t>
            </a:r>
            <a:r>
              <a:rPr lang="x-none" b="0" smtClean="0">
                <a:solidFill>
                  <a:srgbClr val="FF0000"/>
                </a:solidFill>
              </a:rPr>
              <a:t> disgyblion yn gallu ymgorffori dylanwadau personol yn eu gwaith.</a:t>
            </a:r>
          </a:p>
          <a:p>
            <a:pPr marL="0" lvl="0" indent="0">
              <a:buNone/>
              <a:defRPr b="0" i="0"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en-GB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 smtClean="0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sz="3000" b="1">
              <a:solidFill>
                <a:srgbClr val="FF0000"/>
              </a:solidFill>
            </a:endParaRPr>
          </a:p>
          <a:p>
            <a:pPr marL="0" lvl="0" indent="0">
              <a:buNone/>
              <a:defRPr b="0" i="0"/>
            </a:pPr>
            <a:endParaRPr lang="x-none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439" y="2276247"/>
            <a:ext cx="2764899" cy="4524315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x-none" sz="2400" b="0">
                <a:solidFill>
                  <a:srgbClr val="008000"/>
                </a:solidFill>
                <a:latin typeface="Gotham Rounded Book" pitchFamily="50" charset="0"/>
              </a:rPr>
              <a:t>Bydd </a:t>
            </a:r>
            <a:r>
              <a:rPr lang="x-none" sz="2400" b="1">
                <a:solidFill>
                  <a:srgbClr val="008000"/>
                </a:solidFill>
                <a:latin typeface="Gotham Rounded Book" pitchFamily="50" charset="0"/>
              </a:rPr>
              <a:t>pob</a:t>
            </a:r>
            <a:r>
              <a:rPr lang="x-none" sz="2400" b="0">
                <a:solidFill>
                  <a:srgbClr val="008000"/>
                </a:solidFill>
                <a:latin typeface="Gotham Rounded Book" pitchFamily="50" charset="0"/>
              </a:rPr>
              <a:t> disgybl yn gallu adnabod gwaith Roy Lichtenstein ac yn gallu disgrifio'r nodweddion allweddol</a:t>
            </a:r>
            <a:r>
              <a:rPr lang="x-none" sz="2400" b="0" smtClean="0">
                <a:solidFill>
                  <a:srgbClr val="008000"/>
                </a:solidFill>
                <a:latin typeface="Gotham Rounded Book" pitchFamily="50" charset="0"/>
              </a:rPr>
              <a:t>.</a:t>
            </a:r>
            <a:endParaRPr lang="en-GB" sz="2400" b="0" dirty="0" smtClean="0">
              <a:solidFill>
                <a:srgbClr val="008000"/>
              </a:solidFill>
              <a:latin typeface="Gotham Rounded Book" pitchFamily="50" charset="0"/>
            </a:endParaRPr>
          </a:p>
          <a:p>
            <a:pPr lvl="0">
              <a:defRPr b="0" i="0"/>
            </a:pPr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>
              <a:defRPr b="0" i="0"/>
            </a:pPr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>
              <a:defRPr b="0" i="0"/>
            </a:pPr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2276247"/>
            <a:ext cx="2927836" cy="4524315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x-none" sz="2400" b="0" smtClean="0">
                <a:solidFill>
                  <a:srgbClr val="E46C0A"/>
                </a:solidFill>
                <a:latin typeface="Gotham Rounded Book" pitchFamily="50" charset="0"/>
              </a:rPr>
              <a:t>Bydd </a:t>
            </a:r>
            <a:r>
              <a:rPr lang="x-none" sz="2400" b="1" smtClean="0">
                <a:solidFill>
                  <a:srgbClr val="E46C0A"/>
                </a:solidFill>
                <a:latin typeface="Gotham Rounded Book" pitchFamily="50" charset="0"/>
              </a:rPr>
              <a:t>mwyafrif</a:t>
            </a:r>
            <a:r>
              <a:rPr lang="x-none" sz="2400" b="0" smtClean="0">
                <a:solidFill>
                  <a:srgbClr val="E46C0A"/>
                </a:solidFill>
                <a:latin typeface="Gotham Rounded Book" pitchFamily="50" charset="0"/>
              </a:rPr>
              <a:t> y disgyblion yn gallu creu hunanbortread yn arddangos o leiaf 3 nodwedd allweddol o waith Lichtenstein yn eu gwaith eu hunain.</a:t>
            </a:r>
          </a:p>
        </p:txBody>
      </p:sp>
    </p:spTree>
    <p:extLst>
      <p:ext uri="{BB962C8B-B14F-4D97-AF65-F5344CB8AC3E}">
        <p14:creationId xmlns:p14="http://schemas.microsoft.com/office/powerpoint/2010/main" val="9026343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763" y="680175"/>
            <a:ext cx="3913816" cy="5949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 b="0" i="0"/>
            </a:pPr>
            <a:r>
              <a:rPr lang="x-none" sz="3200" smtClean="0">
                <a:latin typeface="Gotham Rounded Book" pitchFamily="50" charset="0"/>
              </a:rPr>
              <a:t>Sut gall</a:t>
            </a:r>
            <a:r>
              <a:rPr lang="en-GB" sz="3200" dirty="0" err="1" smtClean="0">
                <a:latin typeface="Gotham Rounded Book" pitchFamily="50" charset="0"/>
              </a:rPr>
              <a:t>em</a:t>
            </a:r>
            <a:r>
              <a:rPr lang="x-none" sz="3200" smtClean="0">
                <a:latin typeface="Gotham Rounded Book" pitchFamily="50" charset="0"/>
              </a:rPr>
              <a:t> ni ail-greu'r portread enwog hwn gan ddefnyddio arddull Roy Lichtenstein?</a:t>
            </a:r>
          </a:p>
          <a:p>
            <a:pPr>
              <a:lnSpc>
                <a:spcPct val="120000"/>
              </a:lnSpc>
              <a:defRPr b="0" i="0"/>
            </a:pPr>
            <a:endParaRPr lang="en-US" sz="32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  <a:defRPr b="0" i="0"/>
            </a:pPr>
            <a:r>
              <a:rPr lang="x-none" sz="3200" smtClean="0">
                <a:solidFill>
                  <a:srgbClr val="008000"/>
                </a:solidFill>
                <a:latin typeface="Gotham Rounded Book" pitchFamily="50" charset="0"/>
              </a:rPr>
              <a:t>Trafodwch mewn grwpiau </a:t>
            </a:r>
          </a:p>
        </p:txBody>
      </p:sp>
      <p:pic>
        <p:nvPicPr>
          <p:cNvPr id="4" name="Picture 3" descr="girl-with-a-pearl-ear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62905" y="1365337"/>
            <a:ext cx="3818172" cy="4623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2904" y="5988999"/>
            <a:ext cx="4305641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>
                <a:latin typeface="Gotham Rounded Book" pitchFamily="50" charset="0"/>
              </a:rPr>
              <a:t>Girl with a Pearl Earring – Johannes Vermeer </a:t>
            </a:r>
          </a:p>
        </p:txBody>
      </p:sp>
    </p:spTree>
    <p:extLst>
      <p:ext uri="{BB962C8B-B14F-4D97-AF65-F5344CB8AC3E}">
        <p14:creationId xmlns:p14="http://schemas.microsoft.com/office/powerpoint/2010/main" val="18857004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Cynllunio eich gwaith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Cynllunio eich gwaith –</a:t>
            </a:r>
          </a:p>
          <a:p>
            <a:pPr>
              <a:defRPr b="0" i="0"/>
            </a:pPr>
            <a:r>
              <a:rPr lang="x-none" smtClean="0"/>
              <a:t>Dull Gweithredu</a:t>
            </a:r>
          </a:p>
          <a:p>
            <a:pPr>
              <a:defRPr b="0" i="0"/>
            </a:pPr>
            <a:r>
              <a:rPr lang="x-none" smtClean="0"/>
              <a:t>De</a:t>
            </a:r>
            <a:r>
              <a:rPr lang="cy-GB" dirty="0" smtClean="0"/>
              <a:t>f</a:t>
            </a:r>
            <a:r>
              <a:rPr lang="x-none" smtClean="0"/>
              <a:t>nyddiau</a:t>
            </a:r>
          </a:p>
          <a:p>
            <a:pPr>
              <a:defRPr b="0" i="0"/>
            </a:pPr>
            <a:r>
              <a:rPr lang="x-none" smtClean="0"/>
              <a:t>Technegau</a:t>
            </a:r>
          </a:p>
          <a:p>
            <a:pPr>
              <a:defRPr b="0" i="0"/>
            </a:pPr>
            <a:endParaRPr lang="en-US" dirty="0"/>
          </a:p>
          <a:p>
            <a:pPr marL="0" indent="0">
              <a:buNone/>
              <a:defRPr b="0" i="0"/>
            </a:pPr>
            <a:r>
              <a:rPr lang="x-none" smtClean="0">
                <a:solidFill>
                  <a:srgbClr val="FF0000"/>
                </a:solidFill>
              </a:rPr>
              <a:t>Trafodwch mewn grwpiau sut i gwblhau'r gwaith hwn.</a:t>
            </a:r>
          </a:p>
          <a:p>
            <a:pPr marL="0" indent="0">
              <a:buNone/>
              <a:defRPr b="0" i="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25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Gwerthuso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 b="0" i="0"/>
            </a:pPr>
            <a:r>
              <a:rPr lang="x-none" smtClean="0"/>
              <a:t>Edrychwch ar eich gwaith a gofynnwch...</a:t>
            </a:r>
          </a:p>
          <a:p>
            <a:pPr>
              <a:defRPr b="0" i="0"/>
            </a:pPr>
            <a:r>
              <a:rPr lang="x-none" i="1" smtClean="0"/>
              <a:t>A gefais i'r canlyniadau roeddwn i'n eu disgwyl?</a:t>
            </a:r>
            <a:r>
              <a:rPr lang="x-none" i="0" smtClean="0"/>
              <a:t> </a:t>
            </a:r>
            <a:endParaRPr lang="x-none" i="1" smtClean="0"/>
          </a:p>
          <a:p>
            <a:pPr>
              <a:defRPr b="0" i="0"/>
            </a:pPr>
            <a:r>
              <a:rPr lang="x-none" i="1" smtClean="0"/>
              <a:t>Beth allwn i fod wedi ei wneud yn wahanol?</a:t>
            </a:r>
            <a:r>
              <a:rPr lang="x-none" i="0" smtClean="0"/>
              <a:t> </a:t>
            </a:r>
            <a:endParaRPr lang="x-none" i="1" smtClean="0"/>
          </a:p>
          <a:p>
            <a:pPr>
              <a:defRPr b="0" i="0"/>
            </a:pPr>
            <a:r>
              <a:rPr lang="x-none" i="1" smtClean="0"/>
              <a:t>Oes modd i mi gymhwyso'r ffordd yma o feddwl at broblemau neu sefyllfaoedd eraill?</a:t>
            </a:r>
            <a:r>
              <a:rPr lang="x-none" i="0" smtClean="0"/>
              <a:t> </a:t>
            </a:r>
            <a:r>
              <a:rPr lang="x-none" i="1" smtClean="0"/>
              <a:t>Er mwyn creu gwaith celf arall?</a:t>
            </a:r>
          </a:p>
          <a:p>
            <a:pPr>
              <a:defRPr b="0" i="0"/>
            </a:pPr>
            <a:r>
              <a:rPr lang="x-none" i="1" smtClean="0"/>
              <a:t>A oes unrhyw beth yma nad ydw i'n ei ddeall – unrhyw fylchau yn fy ngwybodaeth?</a:t>
            </a:r>
            <a:r>
              <a:rPr lang="x-none" i="0" smtClean="0"/>
              <a:t> </a:t>
            </a:r>
            <a:endParaRPr lang="x-none" i="1" smtClean="0"/>
          </a:p>
        </p:txBody>
      </p:sp>
    </p:spTree>
    <p:extLst>
      <p:ext uri="{BB962C8B-B14F-4D97-AF65-F5344CB8AC3E}">
        <p14:creationId xmlns:p14="http://schemas.microsoft.com/office/powerpoint/2010/main" val="18143259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x-none" b="1" smtClean="0"/>
              <a:t>Sesiwn Lawn – Meini Prawf Llwyddiant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8784" y="2092413"/>
            <a:ext cx="2888778" cy="4541029"/>
          </a:xfrm>
          <a:ln w="25400" cap="flat" algn="ctr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  <a:defRPr b="0" i="0"/>
            </a:pPr>
            <a:r>
              <a:rPr lang="x-none" b="0" smtClean="0">
                <a:solidFill>
                  <a:srgbClr val="FF0000"/>
                </a:solidFill>
              </a:rPr>
              <a:t>Bydd </a:t>
            </a:r>
            <a:r>
              <a:rPr lang="x-none" b="1" smtClean="0">
                <a:solidFill>
                  <a:srgbClr val="FF0000"/>
                </a:solidFill>
              </a:rPr>
              <a:t>rhai</a:t>
            </a:r>
            <a:r>
              <a:rPr lang="x-none" b="0" smtClean="0">
                <a:solidFill>
                  <a:srgbClr val="FF0000"/>
                </a:solidFill>
              </a:rPr>
              <a:t> disgyblion yn gallu ymgorffori dylanwadau personol yn eu gwaith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x-none" sz="300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439" y="2109127"/>
            <a:ext cx="2764899" cy="4485041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x-none" sz="2400" b="0">
                <a:solidFill>
                  <a:srgbClr val="008000"/>
                </a:solidFill>
                <a:latin typeface="Gotham Rounded Book" pitchFamily="50" charset="0"/>
              </a:rPr>
              <a:t>Bydd </a:t>
            </a:r>
            <a:r>
              <a:rPr lang="x-none" sz="2400" b="1">
                <a:solidFill>
                  <a:srgbClr val="008000"/>
                </a:solidFill>
                <a:latin typeface="Gotham Rounded Book" pitchFamily="50" charset="0"/>
              </a:rPr>
              <a:t>pob</a:t>
            </a:r>
            <a:r>
              <a:rPr lang="x-none" sz="2400" b="0">
                <a:solidFill>
                  <a:srgbClr val="008000"/>
                </a:solidFill>
                <a:latin typeface="Gotham Rounded Book" pitchFamily="50" charset="0"/>
              </a:rPr>
              <a:t> disgybl yn gallu adnabod gwaith Roy Lichtenstein ac yn gallu disgrifio'r nodweddion allweddol.</a:t>
            </a:r>
          </a:p>
          <a:p>
            <a:pPr lvl="0">
              <a:defRPr b="0" i="0"/>
            </a:pPr>
            <a:endParaRPr lang="en-GB" sz="2400" dirty="0">
              <a:solidFill>
                <a:srgbClr val="008000"/>
              </a:solidFill>
              <a:latin typeface="Gotham Rounded Book" pitchFamily="50" charset="0"/>
            </a:endParaRPr>
          </a:p>
          <a:p>
            <a:pPr lvl="0">
              <a:defRPr b="0" i="0"/>
            </a:pPr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  <a:p>
            <a:pPr lvl="0">
              <a:defRPr b="0" i="0"/>
            </a:pPr>
            <a:endParaRPr lang="en-GB" sz="2400" dirty="0" smtClean="0">
              <a:solidFill>
                <a:srgbClr val="008000"/>
              </a:solidFill>
              <a:latin typeface="Gotham Rounded Book" pitchFamily="5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2109127"/>
            <a:ext cx="2927836" cy="4524315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 b="0" i="0"/>
            </a:pPr>
            <a:r>
              <a:rPr lang="x-none" sz="2400" b="0" smtClean="0">
                <a:solidFill>
                  <a:srgbClr val="E46C0A"/>
                </a:solidFill>
                <a:latin typeface="Gotham Rounded Book" pitchFamily="50" charset="0"/>
              </a:rPr>
              <a:t>Bydd </a:t>
            </a:r>
            <a:r>
              <a:rPr lang="x-none" sz="2400" b="1" smtClean="0">
                <a:solidFill>
                  <a:srgbClr val="E46C0A"/>
                </a:solidFill>
                <a:latin typeface="Gotham Rounded Book" pitchFamily="50" charset="0"/>
              </a:rPr>
              <a:t>mwyafrif</a:t>
            </a:r>
            <a:r>
              <a:rPr lang="x-none" sz="2400" b="0" smtClean="0">
                <a:solidFill>
                  <a:srgbClr val="E46C0A"/>
                </a:solidFill>
                <a:latin typeface="Gotham Rounded Book" pitchFamily="50" charset="0"/>
              </a:rPr>
              <a:t> y disgyblion yn gallu creu hunanbortread yn arddangos o leiaf 3 nodwedd allweddol o waith Lichtenstein yn eu gwaith eu hunain.</a:t>
            </a:r>
          </a:p>
        </p:txBody>
      </p:sp>
      <p:pic>
        <p:nvPicPr>
          <p:cNvPr id="7" name="Picture 6" descr="Screen shot 2014-05-12 at 20.41.2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8" b="97884" l="0" r="99156">
                        <a14:foregroundMark x1="10549" y1="47090" x2="10549" y2="47090"/>
                        <a14:foregroundMark x1="21941" y1="54497" x2="21941" y2="54497"/>
                        <a14:foregroundMark x1="10970" y1="66667" x2="10970" y2="66667"/>
                        <a14:foregroundMark x1="23207" y1="46032" x2="23207" y2="46032"/>
                        <a14:foregroundMark x1="60759" y1="5820" x2="60759" y2="5820"/>
                        <a14:foregroundMark x1="19409" y1="49206" x2="19409" y2="49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1177" y="5264136"/>
            <a:ext cx="1998655" cy="15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en-GB" dirty="0" err="1"/>
              <a:t>Cydnabyddiaeth</a:t>
            </a:r>
            <a:endParaRPr lang="x-none" b="1" smtClean="0"/>
          </a:p>
        </p:txBody>
      </p:sp>
      <p:sp>
        <p:nvSpPr>
          <p:cNvPr id="3" name="TextBox 2"/>
          <p:cNvSpPr txBox="1"/>
          <p:nvPr/>
        </p:nvSpPr>
        <p:spPr>
          <a:xfrm>
            <a:off x="300763" y="1365337"/>
            <a:ext cx="840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Gotham Rounded Book" pitchFamily="50" charset="0"/>
                <a:hlinkClick r:id="rId2"/>
              </a:rPr>
              <a:t>Ian Burt. Marilyn </a:t>
            </a:r>
            <a:r>
              <a:rPr lang="en-US" sz="2000" dirty="0" err="1" smtClean="0">
                <a:latin typeface="Gotham Rounded Book" pitchFamily="50" charset="0"/>
                <a:hlinkClick r:id="rId2"/>
              </a:rPr>
              <a:t>Portread</a:t>
            </a:r>
            <a:r>
              <a:rPr lang="en-US" sz="2000" dirty="0" smtClean="0">
                <a:latin typeface="Gotham Rounded Book" pitchFamily="50" charset="0"/>
                <a:hlinkClick r:id="rId2"/>
              </a:rPr>
              <a:t> Monroe, </a:t>
            </a:r>
            <a:r>
              <a:rPr lang="en-US" sz="2000" dirty="0">
                <a:latin typeface="Gotham Rounded Book" pitchFamily="50" charset="0"/>
                <a:hlinkClick r:id="rId2"/>
              </a:rPr>
              <a:t>Flickr Creative Commons.</a:t>
            </a:r>
            <a:r>
              <a:rPr lang="en-US" sz="2000" dirty="0">
                <a:latin typeface="Gotham Rounded Book" pitchFamily="50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otham Rounded Book" pitchFamily="50" charset="0"/>
                <a:hlinkClick r:id="rId3"/>
              </a:rPr>
              <a:t>Trevor </a:t>
            </a:r>
            <a:r>
              <a:rPr lang="en-US" sz="2000" dirty="0" err="1">
                <a:latin typeface="Gotham Rounded Book" pitchFamily="50" charset="0"/>
                <a:hlinkClick r:id="rId3"/>
              </a:rPr>
              <a:t>Coultart</a:t>
            </a:r>
            <a:r>
              <a:rPr lang="en-US" sz="2000" dirty="0">
                <a:latin typeface="Gotham Rounded Book" pitchFamily="50" charset="0"/>
                <a:hlinkClick r:id="rId3"/>
              </a:rPr>
              <a:t>. </a:t>
            </a:r>
            <a:r>
              <a:rPr lang="en-US" sz="2000" dirty="0" err="1">
                <a:latin typeface="Gotham Rounded Book" pitchFamily="50" charset="0"/>
                <a:hlinkClick r:id="rId2"/>
              </a:rPr>
              <a:t>Portread</a:t>
            </a:r>
            <a:r>
              <a:rPr lang="en-US" sz="2000" dirty="0">
                <a:latin typeface="Gotham Rounded Book" pitchFamily="50" charset="0"/>
                <a:hlinkClick r:id="rId2"/>
              </a:rPr>
              <a:t> </a:t>
            </a:r>
            <a:r>
              <a:rPr lang="en-US" sz="2000" dirty="0" smtClean="0">
                <a:latin typeface="Gotham Rounded Book" pitchFamily="50" charset="0"/>
                <a:hlinkClick r:id="rId3"/>
              </a:rPr>
              <a:t>Julian Opie. </a:t>
            </a:r>
            <a:r>
              <a:rPr lang="en-US" sz="2000" dirty="0">
                <a:latin typeface="Gotham Rounded Book" pitchFamily="50" charset="0"/>
                <a:hlinkClick r:id="rId3"/>
              </a:rPr>
              <a:t>Flickr Creative Commons.</a:t>
            </a:r>
            <a:endParaRPr lang="en-US" sz="20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latin typeface="Gotham Rounded Book" pitchFamily="50" charset="0"/>
                <a:hlinkClick r:id="rId4"/>
              </a:rPr>
              <a:t>Deviantart.com Creative Commons. Agnes-</a:t>
            </a:r>
            <a:r>
              <a:rPr lang="en-US" sz="2000" dirty="0" err="1" smtClean="0">
                <a:latin typeface="Gotham Rounded Book" pitchFamily="50" charset="0"/>
                <a:hlinkClick r:id="rId4"/>
              </a:rPr>
              <a:t>cecile</a:t>
            </a:r>
            <a:r>
              <a:rPr lang="en-US" sz="2000" dirty="0" smtClean="0">
                <a:latin typeface="Gotham Rounded Book" pitchFamily="50" charset="0"/>
                <a:hlinkClick r:id="rId4"/>
              </a:rPr>
              <a:t>.</a:t>
            </a:r>
            <a:endParaRPr lang="en-US" sz="2000" dirty="0" smtClean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Gotham Rounded Book" pitchFamily="50" charset="0"/>
                <a:hlinkClick r:id="rId5"/>
              </a:rPr>
              <a:t>Lichtensteins</a:t>
            </a:r>
            <a:r>
              <a:rPr lang="en-US" sz="2000" dirty="0" smtClean="0">
                <a:latin typeface="Gotham Rounded Book" pitchFamily="50" charset="0"/>
                <a:hlinkClick r:id="rId5"/>
              </a:rPr>
              <a:t>. Flab / </a:t>
            </a:r>
            <a:r>
              <a:rPr lang="en-US" sz="2000" dirty="0" err="1" smtClean="0">
                <a:latin typeface="Gotham Rounded Book" pitchFamily="50" charset="0"/>
                <a:hlinkClick r:id="rId5"/>
              </a:rPr>
              <a:t>Alamy</a:t>
            </a:r>
            <a:r>
              <a:rPr lang="en-US" sz="2000" dirty="0" smtClean="0">
                <a:latin typeface="Gotham Rounded Book" pitchFamily="50" charset="0"/>
                <a:hlinkClick r:id="rId5"/>
              </a:rPr>
              <a:t> Stock Photo</a:t>
            </a:r>
            <a:endParaRPr lang="en-US" sz="2000" dirty="0" smtClean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GB" sz="2000" dirty="0">
                <a:latin typeface="Gotham Rounded Book" pitchFamily="50" charset="0"/>
                <a:hlinkClick r:id="rId6"/>
              </a:rPr>
              <a:t>"Girl with a Pearl Earring", Wikimedia Creative Commons</a:t>
            </a:r>
            <a:endParaRPr lang="en-US" sz="20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8803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730</TotalTime>
  <Words>347</Words>
  <Application>Microsoft Office PowerPoint</Application>
  <PresentationFormat>On-screen Show (4:3)</PresentationFormat>
  <Paragraphs>53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Spectrum</vt:lpstr>
      <vt:lpstr>Roy Lichtenstein Blwyddyn 10 </vt:lpstr>
      <vt:lpstr>Ysgogiad – Pa rai o'r portreadau hyn sy'n  Gelf Bop? Pam? Pa nodweddion gallwch chi eu gweld?</vt:lpstr>
      <vt:lpstr>Amcan Dysgu</vt:lpstr>
      <vt:lpstr>Meini Prawf Llwyddiant</vt:lpstr>
      <vt:lpstr>PowerPoint Presentation</vt:lpstr>
      <vt:lpstr>Cynllunio eich gwaith</vt:lpstr>
      <vt:lpstr>Gwerthuso</vt:lpstr>
      <vt:lpstr>Sesiwn Lawn – Meini Prawf Llwyddiant</vt:lpstr>
      <vt:lpstr>Cydnabyddiaeth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 Lichtenstein</dc:title>
  <dc:creator>Hannah Kopec</dc:creator>
  <cp:lastModifiedBy>Jones, Hywel</cp:lastModifiedBy>
  <cp:revision>58</cp:revision>
  <cp:lastPrinted>2015-09-11T11:16:18Z</cp:lastPrinted>
  <dcterms:created xsi:type="dcterms:W3CDTF">2014-04-07T22:03:16Z</dcterms:created>
  <dcterms:modified xsi:type="dcterms:W3CDTF">2015-11-30T08:14:55Z</dcterms:modified>
</cp:coreProperties>
</file>